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316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19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8" r:id="rId56"/>
    <p:sldId id="31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7D7F3-262D-4160-9532-22D4BE5D9027}" type="datetimeFigureOut">
              <a:rPr lang="en-IE" smtClean="0"/>
              <a:t>27/08/2013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36B90-0B16-419D-9E1B-75597FA398E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8573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4D51E-83A8-4EEE-835D-98C93CD6F73E}" type="slidenum">
              <a:rPr lang="en-GB" smtClean="0">
                <a:latin typeface="Arial" pitchFamily="34" charset="0"/>
              </a:rPr>
              <a:pPr/>
              <a:t>2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077B0-0CEE-4DE7-973B-4621A582E04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A2EEA-DF21-415C-A9C2-C61822A510CE}" type="slidenum">
              <a:rPr lang="en-GB" smtClean="0">
                <a:latin typeface="Arial" pitchFamily="34" charset="0"/>
              </a:rPr>
              <a:pPr/>
              <a:t>3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36B90-0B16-419D-9E1B-75597FA398E3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023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077B0-0CEE-4DE7-973B-4621A582E04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077B0-0CEE-4DE7-973B-4621A582E04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4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077B0-0CEE-4DE7-973B-4621A582E04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11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077B0-0CEE-4DE7-973B-4621A582E04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0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077B0-0CEE-4DE7-973B-4621A582E04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9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077B0-0CEE-4DE7-973B-4621A582E04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9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738" y="4208463"/>
            <a:ext cx="6669087" cy="1041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900" b="0"/>
              <a:t>International Centre for Integrated Mountain Development</a:t>
            </a:r>
          </a:p>
          <a:p>
            <a:pPr>
              <a:lnSpc>
                <a:spcPct val="200000"/>
              </a:lnSpc>
              <a:defRPr/>
            </a:pPr>
            <a:r>
              <a:rPr lang="en-US" sz="1400" b="0"/>
              <a:t>Kathmandu, Nepal</a:t>
            </a:r>
            <a:endParaRPr lang="en-GB" sz="1400" b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15925" y="4203700"/>
            <a:ext cx="61388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48475" y="0"/>
            <a:ext cx="2295525" cy="6858000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24"/>
          <p:cNvSpPr>
            <a:spLocks/>
          </p:cNvSpPr>
          <p:nvPr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26"/>
          <p:cNvSpPr>
            <a:spLocks noEditPoints="1"/>
          </p:cNvSpPr>
          <p:nvPr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28"/>
          <p:cNvSpPr>
            <a:spLocks/>
          </p:cNvSpPr>
          <p:nvPr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29"/>
          <p:cNvSpPr>
            <a:spLocks/>
          </p:cNvSpPr>
          <p:nvPr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30"/>
          <p:cNvSpPr>
            <a:spLocks noEditPoints="1"/>
          </p:cNvSpPr>
          <p:nvPr/>
        </p:nvSpPr>
        <p:spPr bwMode="auto">
          <a:xfrm>
            <a:off x="7142163" y="6457950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1562100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8475" y="0"/>
            <a:ext cx="2295525" cy="1562100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24"/>
          <p:cNvSpPr>
            <a:spLocks/>
          </p:cNvSpPr>
          <p:nvPr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26"/>
          <p:cNvSpPr>
            <a:spLocks noEditPoints="1"/>
          </p:cNvSpPr>
          <p:nvPr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28"/>
          <p:cNvSpPr>
            <a:spLocks/>
          </p:cNvSpPr>
          <p:nvPr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29"/>
          <p:cNvSpPr>
            <a:spLocks/>
          </p:cNvSpPr>
          <p:nvPr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30"/>
          <p:cNvSpPr>
            <a:spLocks noEditPoints="1"/>
          </p:cNvSpPr>
          <p:nvPr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1562100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8475" y="0"/>
            <a:ext cx="2295525" cy="1562100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24"/>
          <p:cNvSpPr>
            <a:spLocks/>
          </p:cNvSpPr>
          <p:nvPr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26"/>
          <p:cNvSpPr>
            <a:spLocks noEditPoints="1"/>
          </p:cNvSpPr>
          <p:nvPr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28"/>
          <p:cNvSpPr>
            <a:spLocks/>
          </p:cNvSpPr>
          <p:nvPr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29"/>
          <p:cNvSpPr>
            <a:spLocks/>
          </p:cNvSpPr>
          <p:nvPr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30"/>
          <p:cNvSpPr>
            <a:spLocks noEditPoints="1"/>
          </p:cNvSpPr>
          <p:nvPr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1562100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848475" y="0"/>
            <a:ext cx="2295525" cy="1562100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24"/>
          <p:cNvSpPr>
            <a:spLocks/>
          </p:cNvSpPr>
          <p:nvPr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26"/>
          <p:cNvSpPr>
            <a:spLocks noEditPoints="1"/>
          </p:cNvSpPr>
          <p:nvPr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28"/>
          <p:cNvSpPr>
            <a:spLocks/>
          </p:cNvSpPr>
          <p:nvPr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29"/>
          <p:cNvSpPr>
            <a:spLocks/>
          </p:cNvSpPr>
          <p:nvPr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30"/>
          <p:cNvSpPr>
            <a:spLocks noEditPoints="1"/>
          </p:cNvSpPr>
          <p:nvPr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513" y="314325"/>
            <a:ext cx="42672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0">
                <a:cs typeface="Arial" charset="0"/>
              </a:rPr>
              <a:t>Thank you</a:t>
            </a:r>
            <a:endParaRPr lang="en-GB" sz="4800" b="0"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1562100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848475" y="0"/>
            <a:ext cx="2295525" cy="1562100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24"/>
          <p:cNvSpPr>
            <a:spLocks/>
          </p:cNvSpPr>
          <p:nvPr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26"/>
          <p:cNvSpPr>
            <a:spLocks noEditPoints="1"/>
          </p:cNvSpPr>
          <p:nvPr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28"/>
          <p:cNvSpPr>
            <a:spLocks/>
          </p:cNvSpPr>
          <p:nvPr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29"/>
          <p:cNvSpPr>
            <a:spLocks/>
          </p:cNvSpPr>
          <p:nvPr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30"/>
          <p:cNvSpPr>
            <a:spLocks noEditPoints="1"/>
          </p:cNvSpPr>
          <p:nvPr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513" y="312738"/>
            <a:ext cx="42672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0">
                <a:cs typeface="Arial" charset="0"/>
              </a:rPr>
              <a:t>Thank you</a:t>
            </a:r>
            <a:endParaRPr lang="en-GB" sz="4800" b="0"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062513-CB0B-43C2-899D-0A7F186D3470}" type="datetimeFigureOut">
              <a:rPr lang="en-IE" smtClean="0"/>
              <a:t>27/08/2013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00B465-B297-41F5-956A-FBAB3D87BE48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reeform 24"/>
          <p:cNvSpPr>
            <a:spLocks/>
          </p:cNvSpPr>
          <p:nvPr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26"/>
          <p:cNvSpPr>
            <a:spLocks noEditPoints="1"/>
          </p:cNvSpPr>
          <p:nvPr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28"/>
          <p:cNvSpPr>
            <a:spLocks/>
          </p:cNvSpPr>
          <p:nvPr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29"/>
          <p:cNvSpPr>
            <a:spLocks/>
          </p:cNvSpPr>
          <p:nvPr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30"/>
          <p:cNvSpPr>
            <a:spLocks noEditPoints="1"/>
          </p:cNvSpPr>
          <p:nvPr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" name="Picture 4" descr="IYB2010_Logo_English_s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12738" y="4208463"/>
            <a:ext cx="6669087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900" b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International Centre for Integrated Mountain Development</a:t>
            </a:r>
          </a:p>
          <a:p>
            <a:pPr>
              <a:lnSpc>
                <a:spcPct val="200000"/>
              </a:lnSpc>
              <a:defRPr/>
            </a:pPr>
            <a:r>
              <a:rPr lang="en-US" sz="1400" b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Kathmandu, Nepal</a:t>
            </a:r>
            <a:endParaRPr lang="en-GB" sz="1400" b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15925" y="4203700"/>
            <a:ext cx="61388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6" y="265176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spd="med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43688"/>
            <a:ext cx="2428875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C89D7-4ECA-44BA-87C7-60A0E9C9BD0F}" type="datetimeFigureOut">
              <a:rPr lang="en-US"/>
              <a:pPr>
                <a:defRPr/>
              </a:pPr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8875" y="6643688"/>
            <a:ext cx="4429125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643688"/>
            <a:ext cx="213360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E1D35-13D7-43C4-93F0-DA8F6D222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2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7"/>
          <p:cNvSpPr>
            <a:spLocks noGrp="1"/>
          </p:cNvSpPr>
          <p:nvPr>
            <p:ph type="title"/>
          </p:nvPr>
        </p:nvSpPr>
        <p:spPr bwMode="auto">
          <a:xfrm>
            <a:off x="177800" y="465138"/>
            <a:ext cx="667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64071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400" dirty="0"/>
              <a:t>Regional climate and its variability over the Hindu-Kush </a:t>
            </a:r>
            <a:r>
              <a:rPr lang="en-IN" sz="2400" dirty="0" smtClean="0"/>
              <a:t>Himalayas: Users’ perspective</a:t>
            </a:r>
            <a:r>
              <a:rPr lang="en-IE" sz="2400" dirty="0"/>
              <a:t/>
            </a:r>
            <a:br>
              <a:rPr lang="en-IE" sz="2400" dirty="0"/>
            </a:br>
            <a:endParaRPr lang="en-IE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371703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Arun</a:t>
            </a:r>
            <a:r>
              <a:rPr lang="en-US" dirty="0" smtClean="0"/>
              <a:t> </a:t>
            </a:r>
            <a:r>
              <a:rPr lang="en-US" dirty="0" err="1" smtClean="0"/>
              <a:t>Bhakta</a:t>
            </a:r>
            <a:r>
              <a:rPr lang="en-US" dirty="0" smtClean="0"/>
              <a:t> </a:t>
            </a:r>
            <a:r>
              <a:rPr lang="en-US" dirty="0" err="1" smtClean="0"/>
              <a:t>Shrestha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42990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493" y="0"/>
            <a:ext cx="6584864" cy="1143000"/>
          </a:xfrm>
        </p:spPr>
        <p:txBody>
          <a:bodyPr/>
          <a:lstStyle/>
          <a:p>
            <a:r>
              <a:rPr lang="en-US" sz="3200" dirty="0" smtClean="0"/>
              <a:t>Climate scenario development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591" y="1556793"/>
            <a:ext cx="4451575" cy="3816424"/>
          </a:xfrm>
        </p:spPr>
        <p:txBody>
          <a:bodyPr/>
          <a:lstStyle/>
          <a:p>
            <a:r>
              <a:rPr lang="en-US" sz="2400" dirty="0" smtClean="0"/>
              <a:t>WRF downscaling of </a:t>
            </a:r>
            <a:r>
              <a:rPr lang="en-US" sz="2400" dirty="0" err="1" smtClean="0"/>
              <a:t>NorESM</a:t>
            </a:r>
            <a:r>
              <a:rPr lang="en-US" sz="2400" dirty="0" smtClean="0"/>
              <a:t> data</a:t>
            </a:r>
          </a:p>
          <a:p>
            <a:pPr lvl="1"/>
            <a:r>
              <a:rPr lang="en-US" sz="2400" dirty="0" smtClean="0"/>
              <a:t>BCCR</a:t>
            </a:r>
          </a:p>
          <a:p>
            <a:pPr lvl="1"/>
            <a:r>
              <a:rPr lang="en-US" sz="2400" dirty="0" smtClean="0"/>
              <a:t>RCP 4.5 and 8.5</a:t>
            </a:r>
          </a:p>
          <a:p>
            <a:pPr lvl="1"/>
            <a:r>
              <a:rPr lang="en-US" sz="2400" dirty="0" smtClean="0"/>
              <a:t>2010-2050</a:t>
            </a:r>
          </a:p>
          <a:p>
            <a:pPr lvl="1"/>
            <a:r>
              <a:rPr lang="en-US" sz="2400" dirty="0" smtClean="0"/>
              <a:t>12 km spatial resolution</a:t>
            </a:r>
          </a:p>
          <a:p>
            <a:pPr lvl="1"/>
            <a:r>
              <a:rPr lang="en-US" sz="2400" dirty="0" smtClean="0"/>
              <a:t>T and P</a:t>
            </a:r>
          </a:p>
          <a:p>
            <a:pPr marL="457200" lvl="1" indent="0">
              <a:buNone/>
            </a:pPr>
            <a:endParaRPr lang="en-IE" sz="2400" dirty="0"/>
          </a:p>
        </p:txBody>
      </p:sp>
      <p:pic>
        <p:nvPicPr>
          <p:cNvPr id="2051" name="Picture 3" descr="D:\Arun\HICAP\Component1\BCCR\maps\DJF.20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8650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Arun\HICAP\Component1\BCCR\maps\JJAS.200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74" y="4319417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91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ClimIndex</a:t>
            </a:r>
            <a:r>
              <a:rPr lang="en-US" dirty="0" smtClean="0"/>
              <a:t> analysis</a:t>
            </a:r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25838" r="19820" b="42464"/>
          <a:stretch/>
        </p:blipFill>
        <p:spPr bwMode="auto">
          <a:xfrm>
            <a:off x="288367" y="1772816"/>
            <a:ext cx="4167554" cy="290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6" t="21612" r="12479" b="43425"/>
          <a:stretch/>
        </p:blipFill>
        <p:spPr bwMode="auto">
          <a:xfrm>
            <a:off x="4538518" y="2132856"/>
            <a:ext cx="4582335" cy="354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268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149" y="16133"/>
            <a:ext cx="6584864" cy="1143000"/>
          </a:xfrm>
        </p:spPr>
        <p:txBody>
          <a:bodyPr/>
          <a:lstStyle/>
          <a:p>
            <a:r>
              <a:rPr lang="en-US" dirty="0" smtClean="0"/>
              <a:t>Some results</a:t>
            </a:r>
            <a:endParaRPr lang="en-IE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2880000" cy="20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56792"/>
            <a:ext cx="2880000" cy="204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1574486"/>
            <a:ext cx="2880000" cy="203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2880000" cy="202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01096"/>
            <a:ext cx="2880000" cy="208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4301096"/>
            <a:ext cx="2880000" cy="197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574486"/>
            <a:ext cx="5040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TXX</a:t>
            </a:r>
            <a:endParaRPr lang="en-IE" sz="1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9812" y="1586871"/>
            <a:ext cx="5040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TNX</a:t>
            </a:r>
            <a:endParaRPr lang="en-IE" sz="12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32349" y="1847793"/>
            <a:ext cx="79208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RX1day</a:t>
            </a:r>
            <a:endParaRPr lang="en-IE" sz="12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0896" y="4365104"/>
            <a:ext cx="6868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R95P</a:t>
            </a:r>
            <a:endParaRPr lang="en-IE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4299581"/>
            <a:ext cx="61190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R99P</a:t>
            </a:r>
            <a:endParaRPr lang="en-IE" sz="12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9112" y="4318445"/>
            <a:ext cx="78529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RX5day</a:t>
            </a:r>
            <a:endParaRPr lang="en-I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56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6584864" cy="1143000"/>
          </a:xfrm>
        </p:spPr>
        <p:txBody>
          <a:bodyPr/>
          <a:lstStyle/>
          <a:p>
            <a:r>
              <a:rPr lang="en-US" sz="3200" dirty="0">
                <a:cs typeface="Arial"/>
              </a:rPr>
              <a:t>Downscaling of 4 GCM (</a:t>
            </a:r>
            <a:r>
              <a:rPr lang="el-GR" sz="3200" dirty="0">
                <a:cs typeface="Arial"/>
              </a:rPr>
              <a:t>Δ</a:t>
            </a:r>
            <a:r>
              <a:rPr lang="en-US" sz="3200" dirty="0">
                <a:cs typeface="Arial"/>
              </a:rPr>
              <a:t> method)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525963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356171" y="4166171"/>
            <a:ext cx="847075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800" smtClean="0"/>
              <a:t>Ensemble of models is selected for 4 combinations: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smtClean="0"/>
              <a:t>Dry, cold</a:t>
            </a:r>
          </a:p>
          <a:p>
            <a:pPr lvl="1">
              <a:buFont typeface="Arial" pitchFamily="34" charset="0"/>
              <a:buChar char="•"/>
            </a:pPr>
            <a:r>
              <a:rPr lang="en-US" sz="1600" smtClean="0"/>
              <a:t>Dry, warm</a:t>
            </a:r>
          </a:p>
          <a:p>
            <a:pPr lvl="1">
              <a:buFont typeface="Arial" pitchFamily="34" charset="0"/>
              <a:buChar char="•"/>
            </a:pPr>
            <a:r>
              <a:rPr lang="en-US" sz="1600" smtClean="0"/>
              <a:t>Wet, cold</a:t>
            </a:r>
          </a:p>
          <a:p>
            <a:pPr lvl="1">
              <a:buFont typeface="Arial" pitchFamily="34" charset="0"/>
              <a:buChar char="•"/>
            </a:pPr>
            <a:r>
              <a:rPr lang="en-US" sz="1600" smtClean="0"/>
              <a:t>Wet, warm</a:t>
            </a:r>
          </a:p>
          <a:p>
            <a:pPr>
              <a:buFont typeface="Arial" pitchFamily="34" charset="0"/>
              <a:buChar char="•"/>
            </a:pPr>
            <a:r>
              <a:rPr lang="en-US" sz="1800" smtClean="0"/>
              <a:t>Selection based on the 10</a:t>
            </a:r>
            <a:r>
              <a:rPr lang="en-US" sz="1800" baseline="30000" smtClean="0"/>
              <a:t>th</a:t>
            </a:r>
            <a:r>
              <a:rPr lang="en-US" sz="1800" smtClean="0"/>
              <a:t> and 90</a:t>
            </a:r>
            <a:r>
              <a:rPr lang="en-US" sz="1800" baseline="30000" smtClean="0"/>
              <a:t>th</a:t>
            </a:r>
            <a:r>
              <a:rPr lang="en-US" sz="1800" smtClean="0"/>
              <a:t> percentile values to:</a:t>
            </a:r>
          </a:p>
          <a:p>
            <a:pPr lvl="1">
              <a:buFont typeface="Arial" pitchFamily="34" charset="0"/>
              <a:buChar char="•"/>
            </a:pPr>
            <a:r>
              <a:rPr lang="en-US" sz="1800" smtClean="0"/>
              <a:t>include all 4 corners of the projected changes in temperature and precipitation </a:t>
            </a:r>
          </a:p>
          <a:p>
            <a:pPr lvl="1">
              <a:buFont typeface="Arial" pitchFamily="34" charset="0"/>
              <a:buChar char="•"/>
            </a:pPr>
            <a:r>
              <a:rPr lang="en-US" sz="1800" smtClean="0"/>
              <a:t>avoid including outliers, which can be unreliable</a:t>
            </a: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n-US" sz="240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40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06680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+mj-lt"/>
              </a:rPr>
              <a:t>RCP 4.5</a:t>
            </a:r>
            <a:endParaRPr lang="nl-NL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106680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+mj-lt"/>
              </a:rPr>
              <a:t>RCP 8.5</a:t>
            </a:r>
            <a:endParaRPr lang="nl-NL" dirty="0">
              <a:latin typeface="+mj-lt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6" y="1409488"/>
            <a:ext cx="3964764" cy="2729977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09488"/>
            <a:ext cx="3981158" cy="2744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2827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selection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397875" cy="295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726035"/>
            <a:ext cx="8686800" cy="2131964"/>
          </a:xfrm>
        </p:spPr>
        <p:txBody>
          <a:bodyPr/>
          <a:lstStyle/>
          <a:p>
            <a:r>
              <a:rPr lang="en-US" sz="1800" dirty="0" smtClean="0"/>
              <a:t>Final </a:t>
            </a:r>
            <a:r>
              <a:rPr lang="en-US" sz="1800" dirty="0"/>
              <a:t>products are monthly delta change grids for the future relative to a reference period</a:t>
            </a:r>
          </a:p>
          <a:p>
            <a:pPr lvl="1"/>
            <a:r>
              <a:rPr lang="en-US" sz="1800" dirty="0"/>
              <a:t>Reference period 1961-2000</a:t>
            </a:r>
          </a:p>
          <a:p>
            <a:pPr lvl="1"/>
            <a:r>
              <a:rPr lang="en-US" sz="1800" dirty="0"/>
              <a:t>Future period 2021-2050</a:t>
            </a:r>
          </a:p>
          <a:p>
            <a:r>
              <a:rPr lang="en-US" sz="1800" dirty="0"/>
              <a:t>Delta change grids reflect the change in temperature (K) and precipitation (%) over 60 years</a:t>
            </a:r>
          </a:p>
          <a:p>
            <a:r>
              <a:rPr lang="en-US" sz="1800" dirty="0"/>
              <a:t>Efficient way to assess climatic changes assuming linear change</a:t>
            </a:r>
            <a:endParaRPr lang="nl-NL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8058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hydrological regime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6572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Approach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High resolution (1 km) fully distributed model for the upstream parts of the Indus, Ganges, Brahmaputra, Salween and Mekong </a:t>
            </a:r>
            <a:r>
              <a:rPr lang="en-GB" sz="2800" dirty="0"/>
              <a:t>Spatial Processes in Hydrology </a:t>
            </a:r>
            <a:r>
              <a:rPr lang="en-US" sz="2800" dirty="0" smtClean="0">
                <a:solidFill>
                  <a:schemeClr val="tx1"/>
                </a:solidFill>
              </a:rPr>
              <a:t>(HI-SPHY</a:t>
            </a:r>
            <a:r>
              <a:rPr lang="en-US" sz="2800" dirty="0" smtClean="0">
                <a:solidFill>
                  <a:schemeClr val="tx1"/>
                </a:solidFill>
              </a:rPr>
              <a:t>; </a:t>
            </a:r>
            <a:r>
              <a:rPr lang="en-US" sz="2800" dirty="0" smtClean="0">
                <a:sym typeface="Wingdings" pitchFamily="2" charset="2"/>
              </a:rPr>
              <a:t>based on </a:t>
            </a:r>
            <a:r>
              <a:rPr lang="en-US" sz="2800" dirty="0" err="1" smtClean="0">
                <a:sym typeface="Wingdings" pitchFamily="2" charset="2"/>
              </a:rPr>
              <a:t>Immerzeel</a:t>
            </a:r>
            <a:r>
              <a:rPr lang="en-US" sz="2800" dirty="0" smtClean="0">
                <a:sym typeface="Wingdings" pitchFamily="2" charset="2"/>
              </a:rPr>
              <a:t> et al. 2010)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Reference period from 1998 until 2007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Forcing and parameterization based on station and remote sensing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Calibration using observed runoff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Climate change scenarios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Ensemble of latest RCM and GCM output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Transient runs until 2050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55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3"/>
          <a:stretch/>
        </p:blipFill>
        <p:spPr bwMode="auto">
          <a:xfrm>
            <a:off x="533400" y="1904999"/>
            <a:ext cx="7924800" cy="4330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6584864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Spatial extent, time frame and model setup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1219200" y="1242810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Hydrological model upstream basins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350" y="3906744"/>
            <a:ext cx="1371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Upper Indus</a:t>
            </a:r>
          </a:p>
          <a:p>
            <a:pPr algn="ctr"/>
            <a:r>
              <a:rPr lang="nl-NL" sz="1200" dirty="0" smtClean="0"/>
              <a:t>437.201 km</a:t>
            </a:r>
            <a:r>
              <a:rPr lang="nl-NL" sz="1200" baseline="30000" dirty="0" smtClean="0"/>
              <a:t>2</a:t>
            </a:r>
            <a:endParaRPr lang="nl-NL" sz="12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2724150" y="5486400"/>
            <a:ext cx="1600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Upper Ganges</a:t>
            </a:r>
          </a:p>
          <a:p>
            <a:pPr algn="ctr"/>
            <a:r>
              <a:rPr lang="nl-NL" sz="1200" dirty="0" smtClean="0"/>
              <a:t>169.162 km</a:t>
            </a:r>
            <a:r>
              <a:rPr lang="nl-NL" sz="1200" baseline="30000" dirty="0" smtClean="0"/>
              <a:t>2</a:t>
            </a:r>
            <a:endParaRPr lang="nl-NL" sz="12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3366037"/>
            <a:ext cx="1981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Upper Brahmaputra</a:t>
            </a:r>
          </a:p>
          <a:p>
            <a:pPr algn="ctr"/>
            <a:r>
              <a:rPr lang="nl-NL" sz="1200" dirty="0" smtClean="0"/>
              <a:t>372.664 km</a:t>
            </a:r>
            <a:r>
              <a:rPr lang="nl-NL" sz="1200" baseline="30000" dirty="0" smtClean="0"/>
              <a:t>2</a:t>
            </a:r>
            <a:endParaRPr lang="nl-NL" sz="1200" baseline="300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24250" y="4800600"/>
            <a:ext cx="666750" cy="6858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>
            <a:off x="5181600" y="3889257"/>
            <a:ext cx="762000" cy="758943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3"/>
          </p:cNvCxnSpPr>
          <p:nvPr/>
        </p:nvCxnSpPr>
        <p:spPr>
          <a:xfrm flipV="1">
            <a:off x="2266950" y="3627647"/>
            <a:ext cx="457200" cy="54070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0996" y="2209800"/>
            <a:ext cx="1752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Upper Salween</a:t>
            </a:r>
          </a:p>
          <a:p>
            <a:pPr algn="ctr"/>
            <a:r>
              <a:rPr lang="nl-NL" sz="1200" dirty="0" smtClean="0"/>
              <a:t>103.497 km</a:t>
            </a:r>
            <a:r>
              <a:rPr lang="nl-NL" sz="1200" baseline="30000" dirty="0" smtClean="0"/>
              <a:t>2</a:t>
            </a:r>
            <a:endParaRPr lang="nl-NL" sz="12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53200" y="2362200"/>
            <a:ext cx="1752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Upper Mekong</a:t>
            </a:r>
          </a:p>
          <a:p>
            <a:pPr algn="ctr"/>
            <a:r>
              <a:rPr lang="nl-NL" sz="1200" dirty="0" smtClean="0"/>
              <a:t>77.696 km</a:t>
            </a:r>
            <a:r>
              <a:rPr lang="nl-NL" sz="1200" baseline="30000" dirty="0" smtClean="0"/>
              <a:t>2</a:t>
            </a:r>
            <a:endParaRPr lang="nl-NL" sz="1200" baseline="300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509613" y="2733020"/>
            <a:ext cx="1272187" cy="115623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429500" y="2878981"/>
            <a:ext cx="0" cy="74866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183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78486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Basin scale model set-up and calibration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" y="1551721"/>
            <a:ext cx="678872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42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Outflow to downstream models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3"/>
          <a:stretch/>
        </p:blipFill>
        <p:spPr bwMode="auto">
          <a:xfrm>
            <a:off x="457200" y="1779872"/>
            <a:ext cx="8382000" cy="4925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8547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0"/>
            <a:ext cx="6584864" cy="1143000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990600" y="2362200"/>
            <a:ext cx="6477000" cy="4191000"/>
            <a:chOff x="1443038" y="376238"/>
            <a:chExt cx="6477000" cy="419100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443038" y="376238"/>
              <a:ext cx="6477000" cy="4191000"/>
              <a:chOff x="48" y="672"/>
              <a:chExt cx="5664" cy="3112"/>
            </a:xfrm>
          </p:grpSpPr>
          <p:pic>
            <p:nvPicPr>
              <p:cNvPr id="12292" name="Picture 8" descr="hkhma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" y="672"/>
                <a:ext cx="5664" cy="31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2293" name="Picture 9" descr="Afghanistan_a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0" y="1488"/>
                <a:ext cx="432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4" name="Picture 10" descr="Bangladesh_a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56" y="2640"/>
                <a:ext cx="432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5" name="Picture 11" descr="Bhoutan_a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44" y="2208"/>
                <a:ext cx="384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6" name="Picture 12" descr="Chine_a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64" y="1536"/>
                <a:ext cx="432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7" name="Picture 13" descr="India_a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84" y="1728"/>
                <a:ext cx="432" cy="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8" name="Picture 14" descr="Myanmar_a"/>
              <p:cNvPicPr>
                <a:picLocks noChangeAspect="1" noChangeArrowheads="1" noCrop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984" y="3120"/>
                <a:ext cx="432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00" name="Picture 16" descr="Pakistan_a"/>
              <p:cNvPicPr>
                <a:picLocks noChangeAspect="1" noChangeArrowheads="1" noCrop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84" y="2208"/>
                <a:ext cx="432" cy="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12" descr="Nepal_a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001988" y="2031871"/>
              <a:ext cx="514996" cy="788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 cstate="print"/>
          <a:srcRect t="-30819" b="-10557"/>
          <a:stretch/>
        </p:blipFill>
        <p:spPr bwMode="auto">
          <a:xfrm>
            <a:off x="6858000" y="0"/>
            <a:ext cx="2286000" cy="156464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914400" y="1752600"/>
            <a:ext cx="3429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ICIMOD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2257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Model input data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0" y="1676400"/>
            <a:ext cx="8991600" cy="609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500" dirty="0" smtClean="0">
                <a:solidFill>
                  <a:schemeClr val="tx1"/>
                </a:solidFill>
              </a:rPr>
              <a:t>Digital Elevation </a:t>
            </a:r>
            <a:r>
              <a:rPr lang="en-US" sz="2500" dirty="0">
                <a:solidFill>
                  <a:schemeClr val="tx1"/>
                </a:solidFill>
              </a:rPr>
              <a:t>M</a:t>
            </a:r>
            <a:r>
              <a:rPr lang="en-US" sz="2500" dirty="0" smtClean="0">
                <a:solidFill>
                  <a:schemeClr val="tx1"/>
                </a:solidFill>
              </a:rPr>
              <a:t>odel (HydroSheds based on NASA SRTM)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9"/>
          <a:stretch/>
        </p:blipFill>
        <p:spPr bwMode="auto">
          <a:xfrm>
            <a:off x="685800" y="2286000"/>
            <a:ext cx="7543800" cy="44165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6582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658486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Model input data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9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500" b="1" dirty="0">
                <a:solidFill>
                  <a:schemeClr val="tx1"/>
                </a:solidFill>
              </a:rPr>
              <a:t>Meteorological </a:t>
            </a:r>
            <a:r>
              <a:rPr lang="en-US" sz="2500" b="1" dirty="0" smtClean="0">
                <a:solidFill>
                  <a:schemeClr val="tx1"/>
                </a:solidFill>
              </a:rPr>
              <a:t>data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APHRODITE gridded 0.25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°</a:t>
            </a:r>
            <a:r>
              <a:rPr lang="en-US" sz="2000" dirty="0" smtClean="0">
                <a:solidFill>
                  <a:schemeClr val="tx1"/>
                </a:solidFill>
              </a:rPr>
              <a:t> daily </a:t>
            </a:r>
            <a:r>
              <a:rPr lang="en-US" sz="2000" dirty="0">
                <a:solidFill>
                  <a:schemeClr val="tx1"/>
                </a:solidFill>
              </a:rPr>
              <a:t>precipitation </a:t>
            </a:r>
            <a:r>
              <a:rPr lang="en-US" sz="2000" dirty="0" smtClean="0">
                <a:solidFill>
                  <a:schemeClr val="tx1"/>
                </a:solidFill>
              </a:rPr>
              <a:t>1998-2007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Downscaled to 1 km resolution using a spline interpolation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" y="3276600"/>
            <a:ext cx="7470591" cy="30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84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658486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Model input data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609600"/>
          </a:xfrm>
        </p:spPr>
        <p:txBody>
          <a:bodyPr/>
          <a:lstStyle/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2500" b="1" dirty="0">
                <a:solidFill>
                  <a:schemeClr val="tx1"/>
                </a:solidFill>
              </a:rPr>
              <a:t>Meteorological </a:t>
            </a:r>
            <a:r>
              <a:rPr lang="en-US" sz="2500" b="1" dirty="0" smtClean="0">
                <a:solidFill>
                  <a:schemeClr val="tx1"/>
                </a:solidFill>
              </a:rPr>
              <a:t>data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PRINCETON 0. 25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°</a:t>
            </a:r>
            <a:r>
              <a:rPr lang="en-US" sz="1800" dirty="0" smtClean="0">
                <a:solidFill>
                  <a:schemeClr val="tx1"/>
                </a:solidFill>
              </a:rPr>
              <a:t> daily average, 0.5</a:t>
            </a:r>
            <a:r>
              <a:rPr lang="en-US" sz="18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cs typeface="Calibri"/>
              </a:rPr>
              <a:t>° daily</a:t>
            </a:r>
            <a:r>
              <a:rPr lang="en-US" sz="1800" dirty="0" smtClean="0">
                <a:solidFill>
                  <a:schemeClr val="tx1"/>
                </a:solidFill>
              </a:rPr>
              <a:t> minimum, maximum temperature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Downscaled to 1 km resolution using DEM and vertical temperature lapse rate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27231"/>
            <a:ext cx="6553200" cy="382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56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Model input data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609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500" dirty="0">
                <a:solidFill>
                  <a:schemeClr val="tx1"/>
                </a:solidFill>
              </a:rPr>
              <a:t>River runoff data 1998-2007 for calibration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5"/>
          <a:stretch/>
        </p:blipFill>
        <p:spPr bwMode="auto">
          <a:xfrm>
            <a:off x="2971800" y="2857344"/>
            <a:ext cx="5676900" cy="3378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891553"/>
            <a:ext cx="3573463" cy="149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91553"/>
            <a:ext cx="3352800" cy="140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Elbow Connector 2"/>
          <p:cNvCxnSpPr>
            <a:stCxn id="1027" idx="2"/>
          </p:cNvCxnSpPr>
          <p:nvPr/>
        </p:nvCxnSpPr>
        <p:spPr>
          <a:xfrm rot="16200000" flipH="1">
            <a:off x="2601350" y="2525146"/>
            <a:ext cx="893303" cy="2438403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Elbow Connector 5"/>
          <p:cNvCxnSpPr>
            <a:stCxn id="1026" idx="2"/>
          </p:cNvCxnSpPr>
          <p:nvPr/>
        </p:nvCxnSpPr>
        <p:spPr>
          <a:xfrm rot="5400000">
            <a:off x="5657522" y="3946991"/>
            <a:ext cx="1943758" cy="830261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/>
          </p:cNvSpPr>
          <p:nvPr/>
        </p:nvSpPr>
        <p:spPr bwMode="auto">
          <a:xfrm>
            <a:off x="0" y="4572000"/>
            <a:ext cx="304800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3038"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12 locations with river flow data series (not all complete)</a:t>
            </a:r>
          </a:p>
          <a:p>
            <a:pPr>
              <a:lnSpc>
                <a:spcPct val="150000"/>
              </a:lnSpc>
              <a:buNone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227371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Model input data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304800" y="1524000"/>
            <a:ext cx="8839200" cy="609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500" dirty="0">
                <a:solidFill>
                  <a:schemeClr val="tx1"/>
                </a:solidFill>
              </a:rPr>
              <a:t>Glacier boundaries (inventory ICIMOD, Chinese </a:t>
            </a:r>
            <a:r>
              <a:rPr lang="en-US" sz="2500" dirty="0" smtClean="0">
                <a:solidFill>
                  <a:schemeClr val="tx1"/>
                </a:solidFill>
              </a:rPr>
              <a:t>inventory)</a:t>
            </a: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 bwMode="auto">
          <a:xfrm>
            <a:off x="457200" y="2429192"/>
            <a:ext cx="7457816" cy="4428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8883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Model input data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762000" y="990600"/>
            <a:ext cx="8229600" cy="609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500" dirty="0" smtClean="0">
                <a:solidFill>
                  <a:schemeClr val="tx1"/>
                </a:solidFill>
              </a:rPr>
              <a:t>Soil map (FAO)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2"/>
          <a:stretch/>
        </p:blipFill>
        <p:spPr bwMode="auto">
          <a:xfrm>
            <a:off x="1066800" y="2868572"/>
            <a:ext cx="6781800" cy="3989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4460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Model input data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762000" y="990600"/>
            <a:ext cx="8229600" cy="609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500" dirty="0" smtClean="0">
                <a:solidFill>
                  <a:schemeClr val="tx1"/>
                </a:solidFill>
              </a:rPr>
              <a:t>Land use map (MERIS </a:t>
            </a:r>
            <a:r>
              <a:rPr lang="en-US" sz="2500" dirty="0" err="1" smtClean="0">
                <a:solidFill>
                  <a:schemeClr val="tx1"/>
                </a:solidFill>
              </a:rPr>
              <a:t>GlobCover</a:t>
            </a:r>
            <a:r>
              <a:rPr lang="en-US" sz="2500" dirty="0" smtClean="0">
                <a:solidFill>
                  <a:schemeClr val="tx1"/>
                </a:solidFill>
              </a:rPr>
              <a:t> product)</a:t>
            </a: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3"/>
          <a:stretch/>
        </p:blipFill>
        <p:spPr bwMode="auto">
          <a:xfrm>
            <a:off x="838200" y="1942026"/>
            <a:ext cx="7543800" cy="44587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1136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Climate change scenarios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190749" y="2438398"/>
            <a:ext cx="4667251" cy="2667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solidFill>
                  <a:schemeClr val="tx1"/>
                </a:solidFill>
              </a:rPr>
              <a:t>Basin-scale</a:t>
            </a:r>
          </a:p>
          <a:p>
            <a:pPr algn="ctr"/>
            <a:endParaRPr lang="nl-NL" sz="2000" dirty="0" smtClean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000" dirty="0" smtClean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000" dirty="0" smtClean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4300" y="2438398"/>
            <a:ext cx="1562100" cy="2667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solidFill>
                  <a:schemeClr val="tx1"/>
                </a:solidFill>
              </a:rPr>
              <a:t>1 km grid cell scale</a:t>
            </a:r>
          </a:p>
          <a:p>
            <a:pPr algn="ctr"/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000" dirty="0" smtClean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000" dirty="0" smtClean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6584864" cy="1143000"/>
          </a:xfrm>
        </p:spPr>
        <p:txBody>
          <a:bodyPr/>
          <a:lstStyle/>
          <a:p>
            <a:r>
              <a:rPr lang="en-US" dirty="0" smtClean="0"/>
              <a:t>Glacier projections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57176" y="3314699"/>
            <a:ext cx="1295400" cy="6477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Fractional glacier cover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43148" y="2728910"/>
            <a:ext cx="1390652" cy="7762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Glacier</a:t>
            </a:r>
          </a:p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hypsometry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43148" y="3786183"/>
            <a:ext cx="1390652" cy="11144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Classification glacier size classes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0" y="3293267"/>
            <a:ext cx="1352551" cy="78581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Glacier mass balance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0200" y="3276600"/>
            <a:ext cx="1285873" cy="78581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Volume-Area-scaling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43800" y="2438398"/>
            <a:ext cx="1524000" cy="2667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solidFill>
                  <a:schemeClr val="tx1"/>
                </a:solidFill>
              </a:rPr>
              <a:t>1 km grid cell scale</a:t>
            </a:r>
          </a:p>
          <a:p>
            <a:pPr algn="ctr"/>
            <a:endParaRPr lang="nl-NL" sz="2000" dirty="0" smtClean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000" dirty="0" smtClean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20000" y="3468236"/>
            <a:ext cx="1371600" cy="1143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Updated fractional glacier cover per cell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1476" y="4100512"/>
            <a:ext cx="1066800" cy="65722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DEM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815140" y="3477192"/>
            <a:ext cx="790572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600200" y="3429000"/>
            <a:ext cx="790572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2700000">
            <a:off x="3581400" y="3276600"/>
            <a:ext cx="381000" cy="191636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18900000">
            <a:off x="3590924" y="3826147"/>
            <a:ext cx="381000" cy="191636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5105400" y="3618364"/>
            <a:ext cx="381000" cy="191636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45" y="5257800"/>
            <a:ext cx="2321110" cy="139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 bwMode="auto">
          <a:xfrm>
            <a:off x="2569847" y="914400"/>
            <a:ext cx="2535553" cy="1415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6" y="5257800"/>
            <a:ext cx="1228724" cy="10048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0963" y="5217319"/>
            <a:ext cx="1209673" cy="1085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Arrow Connector 33"/>
          <p:cNvCxnSpPr>
            <a:stCxn id="3075" idx="2"/>
            <a:endCxn id="5" idx="0"/>
          </p:cNvCxnSpPr>
          <p:nvPr/>
        </p:nvCxnSpPr>
        <p:spPr>
          <a:xfrm flipH="1">
            <a:off x="3038474" y="2329704"/>
            <a:ext cx="799150" cy="3992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74" idx="0"/>
            <a:endCxn id="6" idx="2"/>
          </p:cNvCxnSpPr>
          <p:nvPr/>
        </p:nvCxnSpPr>
        <p:spPr>
          <a:xfrm flipH="1" flipV="1">
            <a:off x="3038474" y="4900610"/>
            <a:ext cx="771526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09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Results of hydrological </a:t>
            </a:r>
            <a:r>
              <a:rPr lang="en-US" dirty="0" err="1" smtClean="0">
                <a:solidFill>
                  <a:schemeClr val="tx1"/>
                </a:solidFill>
              </a:rPr>
              <a:t>modelling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6781800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indent="-742950">
              <a:spcAft>
                <a:spcPts val="600"/>
              </a:spcAft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“Third Pole”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0" y="6096000"/>
            <a:ext cx="914400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ts val="3000"/>
              </a:spcBef>
              <a:spcAft>
                <a:spcPts val="30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Largest </a:t>
            </a:r>
            <a:r>
              <a:rPr lang="en-US" sz="2400" dirty="0">
                <a:solidFill>
                  <a:srgbClr val="FF0000"/>
                </a:solidFill>
              </a:rPr>
              <a:t>reserve of snow and ice outside the polar </a:t>
            </a:r>
            <a:r>
              <a:rPr lang="en-US" sz="2400" dirty="0" smtClean="0">
                <a:solidFill>
                  <a:srgbClr val="FF0000"/>
                </a:solidFill>
              </a:rPr>
              <a:t>regions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341" y="1654619"/>
            <a:ext cx="5599260" cy="428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8342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00163"/>
            <a:ext cx="8096250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Calibration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6388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Chatara - Saptakoshi River</a:t>
            </a:r>
            <a:endParaRPr lang="nl-NL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61613"/>
              </p:ext>
            </p:extLst>
          </p:nvPr>
        </p:nvGraphicFramePr>
        <p:xfrm>
          <a:off x="5791200" y="5715001"/>
          <a:ext cx="2362200" cy="105690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181100"/>
                <a:gridCol w="1181100"/>
              </a:tblGrid>
              <a:tr h="27985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Pearson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0.92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985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>
                          <a:solidFill>
                            <a:schemeClr val="tx2"/>
                          </a:solidFill>
                          <a:effectLst/>
                        </a:rPr>
                        <a:t>Bias</a:t>
                      </a:r>
                      <a:endParaRPr lang="nl-NL" sz="16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+7.8%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0899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Nash-Sutcliffe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0.83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257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Calibration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5029200" cy="6096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Tarbela Inflow - Indus</a:t>
            </a:r>
            <a:endParaRPr lang="nl-NL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33963"/>
              </p:ext>
            </p:extLst>
          </p:nvPr>
        </p:nvGraphicFramePr>
        <p:xfrm>
          <a:off x="5257800" y="5791200"/>
          <a:ext cx="1676400" cy="100393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38200"/>
                <a:gridCol w="838200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Pearson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0.87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>
                          <a:solidFill>
                            <a:schemeClr val="tx2"/>
                          </a:solidFill>
                          <a:effectLst/>
                        </a:rPr>
                        <a:t>Bias</a:t>
                      </a:r>
                      <a:endParaRPr lang="nl-NL" sz="16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+34.4%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Nash-Sutcliffe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0.60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0163"/>
            <a:ext cx="8096250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7400" y="1837730"/>
            <a:ext cx="1676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1800" dirty="0" smtClean="0"/>
              <a:t>2007 error in temperature forcing</a:t>
            </a:r>
            <a:endParaRPr lang="nl-NL" sz="1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543800" y="2299395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016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00163"/>
            <a:ext cx="8096250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Validation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5029200" cy="6096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Turkeghat - Arun River</a:t>
            </a:r>
            <a:endParaRPr lang="nl-NL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497243"/>
              </p:ext>
            </p:extLst>
          </p:nvPr>
        </p:nvGraphicFramePr>
        <p:xfrm>
          <a:off x="5257800" y="5715000"/>
          <a:ext cx="1676400" cy="100393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38200"/>
                <a:gridCol w="838200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Pearson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0.89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>
                          <a:solidFill>
                            <a:schemeClr val="tx2"/>
                          </a:solidFill>
                          <a:effectLst/>
                        </a:rPr>
                        <a:t>Bias</a:t>
                      </a:r>
                      <a:endParaRPr lang="nl-NL" sz="16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-5.9%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Nash-Sutcliffe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0.75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231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00163"/>
            <a:ext cx="8096250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Validation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5029200" cy="6096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Pachuwarghat - Sunkoshi River</a:t>
            </a:r>
            <a:endParaRPr lang="nl-NL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244218"/>
              </p:ext>
            </p:extLst>
          </p:nvPr>
        </p:nvGraphicFramePr>
        <p:xfrm>
          <a:off x="5791200" y="5867400"/>
          <a:ext cx="1676400" cy="100393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38200"/>
                <a:gridCol w="838200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Pearson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0.88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>
                          <a:solidFill>
                            <a:schemeClr val="tx2"/>
                          </a:solidFill>
                          <a:effectLst/>
                        </a:rPr>
                        <a:t>Bias</a:t>
                      </a:r>
                      <a:endParaRPr lang="nl-NL" sz="16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-1.7%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Nash-Sutcliffe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0.76</a:t>
                      </a:r>
                      <a:endParaRPr lang="nl-NL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92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152400"/>
            <a:ext cx="6584864" cy="1143000"/>
          </a:xfrm>
        </p:spPr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Runoff Contributions 1998-2007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38671" r="59365" b="35795"/>
          <a:stretch/>
        </p:blipFill>
        <p:spPr bwMode="auto">
          <a:xfrm>
            <a:off x="152400" y="1439912"/>
            <a:ext cx="8668035" cy="365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12371"/>
            <a:ext cx="2358291" cy="334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161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152400"/>
            <a:ext cx="6584864" cy="1143000"/>
          </a:xfrm>
        </p:spPr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Runoff Contributions 1998-2007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26463" cy="355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37490"/>
            <a:ext cx="2357639" cy="34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976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76200"/>
            <a:ext cx="6584864" cy="1143000"/>
          </a:xfrm>
        </p:spPr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Runoff Contributions 1998-2007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8112"/>
            <a:ext cx="875307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6" y="3541712"/>
            <a:ext cx="2451169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655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CLIMATE CHANGE IMPACT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2040-2050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152400"/>
            <a:ext cx="6584864" cy="1143000"/>
          </a:xfrm>
        </p:spPr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Preliminary changes in glacier extent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495425"/>
            <a:ext cx="502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dirty="0" smtClean="0">
                <a:solidFill>
                  <a:schemeClr val="tx1"/>
                </a:solidFill>
              </a:rPr>
              <a:t>Example Upper Indus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0" y="6477000"/>
            <a:ext cx="632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000" dirty="0" smtClean="0">
                <a:solidFill>
                  <a:schemeClr val="tx1"/>
                </a:solidFill>
              </a:rPr>
              <a:t>Projected decrease glacier extent ~38-44%</a:t>
            </a: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27" y="2091418"/>
            <a:ext cx="632777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586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Preliminary changes in glacier extent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524000"/>
            <a:ext cx="502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dirty="0" smtClean="0">
                <a:solidFill>
                  <a:schemeClr val="tx1"/>
                </a:solidFill>
              </a:rPr>
              <a:t>Example Upper Ganges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0" y="6505575"/>
            <a:ext cx="632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000" dirty="0" smtClean="0">
                <a:solidFill>
                  <a:schemeClr val="tx1"/>
                </a:solidFill>
              </a:rPr>
              <a:t>Projected decrease glacier extent ~41-52%</a:t>
            </a: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44451"/>
            <a:ext cx="5947704" cy="446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741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“water tower”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0" y="1700808"/>
            <a:ext cx="3131840" cy="4525963"/>
          </a:xfrm>
        </p:spPr>
        <p:txBody>
          <a:bodyPr/>
          <a:lstStyle/>
          <a:p>
            <a:r>
              <a:rPr lang="en-GB" sz="2400" dirty="0" smtClean="0">
                <a:solidFill>
                  <a:srgbClr val="FFFF00"/>
                </a:solidFill>
              </a:rPr>
              <a:t>Amu Darya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 Indus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Ganges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 Brahmaputra </a:t>
            </a:r>
            <a:r>
              <a:rPr lang="en-GB" sz="2400" dirty="0" smtClean="0"/>
              <a:t>(</a:t>
            </a:r>
            <a:r>
              <a:rPr lang="en-GB" sz="2400" dirty="0" err="1" smtClean="0"/>
              <a:t>Yarlungtsanpo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Irrawaddy 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Salween (Nu)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Mekong </a:t>
            </a:r>
            <a:r>
              <a:rPr lang="en-GB" sz="2400" dirty="0" smtClean="0"/>
              <a:t>(</a:t>
            </a:r>
            <a:r>
              <a:rPr lang="en-GB" sz="2400" dirty="0" err="1" smtClean="0"/>
              <a:t>Lancang</a:t>
            </a:r>
            <a:r>
              <a:rPr lang="en-GB" sz="2400" dirty="0" smtClean="0"/>
              <a:t>)</a:t>
            </a:r>
          </a:p>
          <a:p>
            <a:r>
              <a:rPr lang="en-GB" sz="2400" dirty="0" err="1" smtClean="0"/>
              <a:t>Yangtse</a:t>
            </a:r>
            <a:r>
              <a:rPr lang="en-GB" sz="2400" dirty="0" smtClean="0"/>
              <a:t> (</a:t>
            </a:r>
            <a:r>
              <a:rPr lang="en-GB" sz="2400" dirty="0" err="1" smtClean="0"/>
              <a:t>Jinsha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Yellow River (</a:t>
            </a:r>
            <a:r>
              <a:rPr lang="en-GB" sz="2400" dirty="0" err="1" smtClean="0"/>
              <a:t>Huanghe</a:t>
            </a:r>
            <a:r>
              <a:rPr lang="en-GB" sz="2400" dirty="0" smtClean="0"/>
              <a:t>)</a:t>
            </a:r>
          </a:p>
          <a:p>
            <a:r>
              <a:rPr lang="en-GB" sz="2400" dirty="0" err="1" smtClean="0"/>
              <a:t>Tarim</a:t>
            </a:r>
            <a:r>
              <a:rPr lang="en-GB" sz="2400" dirty="0" smtClean="0"/>
              <a:t> (Dayan)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597316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229200"/>
            <a:ext cx="5796136" cy="120032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These River Basins provide services to 1.3 billion people, a fifth of the world’s population (ICIMOD, 2009)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749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Preliminary changes in </a:t>
            </a:r>
            <a:r>
              <a:rPr lang="nl-NL" dirty="0" smtClean="0">
                <a:solidFill>
                  <a:schemeClr val="tx1"/>
                </a:solidFill>
              </a:rPr>
              <a:t>glacier extent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7"/>
          <a:stretch/>
        </p:blipFill>
        <p:spPr bwMode="auto">
          <a:xfrm>
            <a:off x="304800" y="1524000"/>
            <a:ext cx="8579695" cy="505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86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Preliminary changes in glacier extent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6477000"/>
            <a:ext cx="746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000" dirty="0" smtClean="0">
                <a:solidFill>
                  <a:schemeClr val="tx1"/>
                </a:solidFill>
              </a:rPr>
              <a:t>Glacierised fraction per grid cell (Average 4 GCMs RCP 4.5)</a:t>
            </a: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4"/>
          <a:stretch/>
        </p:blipFill>
        <p:spPr bwMode="auto">
          <a:xfrm>
            <a:off x="152398" y="1486494"/>
            <a:ext cx="8458201" cy="502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302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Preliminary changes in glacier extent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6553200"/>
            <a:ext cx="746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000" dirty="0" smtClean="0">
                <a:solidFill>
                  <a:schemeClr val="tx1"/>
                </a:solidFill>
              </a:rPr>
              <a:t>Glacierised fraction per grid cell (Average 4 GCMs RCP 8.5)</a:t>
            </a: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2"/>
          <a:stretch/>
        </p:blipFill>
        <p:spPr bwMode="auto">
          <a:xfrm>
            <a:off x="228600" y="1486494"/>
            <a:ext cx="8597170" cy="506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176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4" name="Picture 4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79322" r="21161" b="15938"/>
          <a:stretch/>
        </p:blipFill>
        <p:spPr bwMode="auto">
          <a:xfrm>
            <a:off x="1489109" y="6314474"/>
            <a:ext cx="4080419" cy="555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886"/>
            <a:ext cx="6879252" cy="611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56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Preliminary results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Dudh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koshi</a:t>
            </a:r>
            <a:r>
              <a:rPr lang="en-US" dirty="0" smtClean="0">
                <a:solidFill>
                  <a:schemeClr val="tx1"/>
                </a:solidFill>
              </a:rPr>
              <a:t> &amp; tama </a:t>
            </a:r>
            <a:r>
              <a:rPr lang="en-US" dirty="0" err="1" smtClean="0">
                <a:solidFill>
                  <a:schemeClr val="tx1"/>
                </a:solidFill>
              </a:rPr>
              <a:t>koshi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Runoff Contributions 1998-2007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658367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753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Runoff Contributions 1998-2007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85912"/>
            <a:ext cx="6945748" cy="534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941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Runoff Contributions 1998-2007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6896936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685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Preliminary changes in stream flow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61" y="429565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Dudh Koshi outlet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2" y="1659317"/>
            <a:ext cx="3017582" cy="24491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7" y="1524000"/>
            <a:ext cx="3113378" cy="2526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47" y="4295652"/>
            <a:ext cx="3113378" cy="2526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9660" y="5547023"/>
            <a:ext cx="353514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Little changein total flow 2050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Decreased glacier melt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Increased rainfall-runoff</a:t>
            </a:r>
          </a:p>
        </p:txBody>
      </p:sp>
    </p:spTree>
    <p:extLst>
      <p:ext uri="{BB962C8B-B14F-4D97-AF65-F5344CB8AC3E}">
        <p14:creationId xmlns:p14="http://schemas.microsoft.com/office/powerpoint/2010/main" val="373364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Preliminary changes in stream flow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48411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Tama Koshi outlet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8706"/>
            <a:ext cx="3108325" cy="2522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521578"/>
            <a:ext cx="3125863" cy="2537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37" y="4244745"/>
            <a:ext cx="3125863" cy="2537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0985" y="5407778"/>
            <a:ext cx="341141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Little change in total flow 2050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Decreased glacier melt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Increased rainfall-runoff</a:t>
            </a:r>
          </a:p>
        </p:txBody>
      </p:sp>
    </p:spTree>
    <p:extLst>
      <p:ext uri="{BB962C8B-B14F-4D97-AF65-F5344CB8AC3E}">
        <p14:creationId xmlns:p14="http://schemas.microsoft.com/office/powerpoint/2010/main" val="2834229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HICAP Goal and framework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96552" y="1600200"/>
            <a:ext cx="5004048" cy="5257800"/>
          </a:xfrm>
        </p:spPr>
        <p:txBody>
          <a:bodyPr/>
          <a:lstStyle/>
          <a:p>
            <a:r>
              <a:rPr lang="en-GB" sz="2800" dirty="0" smtClean="0"/>
              <a:t> Contribute to </a:t>
            </a:r>
            <a:r>
              <a:rPr lang="en-GB" sz="2800" dirty="0" smtClean="0">
                <a:solidFill>
                  <a:srgbClr val="FFFF00"/>
                </a:solidFill>
              </a:rPr>
              <a:t>enhanced resilience </a:t>
            </a:r>
            <a:r>
              <a:rPr lang="en-GB" sz="2800" dirty="0" smtClean="0"/>
              <a:t>to change, particularly </a:t>
            </a:r>
            <a:r>
              <a:rPr lang="en-GB" sz="2800" dirty="0" smtClean="0">
                <a:solidFill>
                  <a:srgbClr val="FFFF00"/>
                </a:solidFill>
              </a:rPr>
              <a:t>climate change</a:t>
            </a:r>
            <a:r>
              <a:rPr lang="en-GB" sz="2800" dirty="0" smtClean="0"/>
              <a:t>, through improved understanding of </a:t>
            </a:r>
            <a:r>
              <a:rPr lang="en-GB" sz="2800" dirty="0" smtClean="0">
                <a:solidFill>
                  <a:srgbClr val="FFFF00"/>
                </a:solidFill>
              </a:rPr>
              <a:t>vulnerabilities, opportunities </a:t>
            </a:r>
            <a:r>
              <a:rPr lang="en-GB" sz="2800" dirty="0" smtClean="0"/>
              <a:t>and potentials for </a:t>
            </a:r>
            <a:r>
              <a:rPr lang="en-GB" sz="2800" dirty="0" smtClean="0">
                <a:solidFill>
                  <a:srgbClr val="FFFF00"/>
                </a:solidFill>
              </a:rPr>
              <a:t>adaptation</a:t>
            </a:r>
            <a:r>
              <a:rPr lang="en-GB" sz="2800" dirty="0" smtClean="0"/>
              <a:t>, and the development of </a:t>
            </a:r>
            <a:r>
              <a:rPr lang="en-GB" sz="2800" dirty="0" smtClean="0">
                <a:solidFill>
                  <a:srgbClr val="FFFF00"/>
                </a:solidFill>
              </a:rPr>
              <a:t>strategies and policies </a:t>
            </a:r>
            <a:r>
              <a:rPr lang="en-GB" sz="2800" dirty="0" smtClean="0"/>
              <a:t>based on </a:t>
            </a:r>
            <a:r>
              <a:rPr lang="en-GB" sz="2800" dirty="0" smtClean="0">
                <a:solidFill>
                  <a:srgbClr val="FFFF00"/>
                </a:solidFill>
              </a:rPr>
              <a:t>scientific/evidence-based</a:t>
            </a:r>
            <a:r>
              <a:rPr lang="en-GB" sz="2800" dirty="0" smtClean="0"/>
              <a:t> knowledge in the HKH.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1813" t="17516" r="53321" b="9641"/>
          <a:stretch>
            <a:fillRect/>
          </a:stretch>
        </p:blipFill>
        <p:spPr bwMode="auto">
          <a:xfrm>
            <a:off x="4607496" y="1529408"/>
            <a:ext cx="453650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4716016" y="6021288"/>
            <a:ext cx="2088232" cy="57606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644008" y="3861048"/>
            <a:ext cx="2088232" cy="57606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148064" y="1628800"/>
            <a:ext cx="3384376" cy="7920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hape 8"/>
          <p:cNvCxnSpPr>
            <a:stCxn id="7" idx="2"/>
            <a:endCxn id="6" idx="1"/>
          </p:cNvCxnSpPr>
          <p:nvPr/>
        </p:nvCxnSpPr>
        <p:spPr>
          <a:xfrm rot="10800000" flipV="1">
            <a:off x="4949824" y="2024843"/>
            <a:ext cx="198241" cy="1920567"/>
          </a:xfrm>
          <a:prstGeom prst="bentConnector2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5400000">
            <a:off x="3282206" y="4077072"/>
            <a:ext cx="3882082" cy="635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70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Flow duration curves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6934200" cy="559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801181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Flow duration curves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599"/>
            <a:ext cx="6934200" cy="559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324991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Flow duration curves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689606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56365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Flow duration curves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599"/>
            <a:ext cx="6934200" cy="559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57079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sz="2800" dirty="0" smtClean="0"/>
              <a:t>BCCR data has high biases, both in temperature and precipitation resulting in high glacier melt rates</a:t>
            </a:r>
          </a:p>
          <a:p>
            <a:r>
              <a:rPr lang="en-US" sz="2800" dirty="0" smtClean="0"/>
              <a:t>Delta change provide good results; monthly values does not allow extreme event analysis</a:t>
            </a:r>
          </a:p>
          <a:p>
            <a:r>
              <a:rPr lang="en-US" sz="2800" dirty="0" smtClean="0"/>
              <a:t>HI-SPHY </a:t>
            </a:r>
            <a:r>
              <a:rPr lang="en-US" sz="2800" dirty="0" smtClean="0"/>
              <a:t>can simulate the hydrological regime of upstream basins reasonably well and can provide important insights into the cc impacts</a:t>
            </a:r>
          </a:p>
          <a:p>
            <a:r>
              <a:rPr lang="en-US" sz="2800" dirty="0" smtClean="0"/>
              <a:t>Application of more CORDEX data can enhance the results of </a:t>
            </a:r>
            <a:r>
              <a:rPr lang="en-US" sz="2800" dirty="0" smtClean="0"/>
              <a:t>HI-SPHY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96053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CSIRO</a:t>
            </a:r>
          </a:p>
          <a:p>
            <a:r>
              <a:rPr lang="en-US" dirty="0" smtClean="0"/>
              <a:t>BCCR</a:t>
            </a:r>
          </a:p>
          <a:p>
            <a:r>
              <a:rPr lang="en-US" dirty="0" smtClean="0"/>
              <a:t>Future Water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5235083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59" y="1524000"/>
            <a:ext cx="9179859" cy="53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715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HICAP Components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990" r="8224"/>
          <a:stretch>
            <a:fillRect/>
          </a:stretch>
        </p:blipFill>
        <p:spPr bwMode="auto">
          <a:xfrm>
            <a:off x="395536" y="1606480"/>
            <a:ext cx="8388424" cy="52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-7466" y="1916832"/>
            <a:ext cx="9007466" cy="1241720"/>
            <a:chOff x="-7466" y="1916832"/>
            <a:chExt cx="9007466" cy="124172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8703" t="18423" r="21674" b="70060"/>
            <a:stretch>
              <a:fillRect/>
            </a:stretch>
          </p:blipFill>
          <p:spPr bwMode="auto">
            <a:xfrm>
              <a:off x="-7466" y="2469582"/>
              <a:ext cx="9000000" cy="688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17166" b="-1295"/>
            <a:stretch>
              <a:fillRect/>
            </a:stretch>
          </p:blipFill>
          <p:spPr bwMode="auto">
            <a:xfrm>
              <a:off x="0" y="1916832"/>
              <a:ext cx="9000000" cy="598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627784" y="1969676"/>
              <a:ext cx="6335704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Historical climate trends and variability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</a:rPr>
                <a:t>Downscaled and 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customised</a:t>
              </a:r>
              <a:r>
                <a:rPr lang="en-US" sz="1400" dirty="0" smtClean="0">
                  <a:solidFill>
                    <a:srgbClr val="000000"/>
                  </a:solidFill>
                </a:rPr>
                <a:t> climate scenarios</a:t>
              </a:r>
              <a:endParaRPr lang="en-IE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789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33"/>
            <a:ext cx="6584864" cy="1143000"/>
          </a:xfrm>
        </p:spPr>
        <p:txBody>
          <a:bodyPr/>
          <a:lstStyle/>
          <a:p>
            <a:r>
              <a:rPr lang="en-US" sz="3200" dirty="0" smtClean="0"/>
              <a:t>Analysis of Historical data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5517233"/>
            <a:ext cx="9108504" cy="1340768"/>
          </a:xfrm>
        </p:spPr>
        <p:txBody>
          <a:bodyPr/>
          <a:lstStyle/>
          <a:p>
            <a:r>
              <a:rPr lang="en-US" sz="2400" dirty="0" smtClean="0"/>
              <a:t>Precipitation: APHRODITE</a:t>
            </a:r>
          </a:p>
          <a:p>
            <a:r>
              <a:rPr lang="en-US" sz="2400" dirty="0" smtClean="0"/>
              <a:t>Temperature: Princeton</a:t>
            </a:r>
            <a:endParaRPr lang="en-IE" sz="2400" dirty="0"/>
          </a:p>
        </p:txBody>
      </p:sp>
      <p:pic>
        <p:nvPicPr>
          <p:cNvPr id="4" name="Picture 3" descr="HICAP_bas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59764"/>
            <a:ext cx="6222359" cy="3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46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33"/>
            <a:ext cx="6584864" cy="1143000"/>
          </a:xfrm>
        </p:spPr>
        <p:txBody>
          <a:bodyPr/>
          <a:lstStyle/>
          <a:p>
            <a:r>
              <a:rPr lang="en-US" sz="3200" dirty="0" smtClean="0"/>
              <a:t>Type of Analyses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736826"/>
            <a:ext cx="2016224" cy="43204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Rainfall change</a:t>
            </a:r>
            <a:endParaRPr lang="en-IE" sz="2000" dirty="0"/>
          </a:p>
        </p:txBody>
      </p:sp>
      <p:pic>
        <p:nvPicPr>
          <p:cNvPr id="1026" name="Picture 2" descr="ch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287335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b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63579"/>
            <a:ext cx="279377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58" y="1563579"/>
            <a:ext cx="279377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75856" y="3747419"/>
            <a:ext cx="2793772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 smtClean="0"/>
              <a:t>Rainfall intensity (mm/d)</a:t>
            </a:r>
            <a:endParaRPr lang="en-IE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375758" y="3714050"/>
            <a:ext cx="2793772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800" dirty="0" smtClean="0"/>
              <a:t>No of rainy days</a:t>
            </a:r>
            <a:endParaRPr lang="en-IE" sz="1800" dirty="0"/>
          </a:p>
        </p:txBody>
      </p:sp>
      <p:pic>
        <p:nvPicPr>
          <p:cNvPr id="1030" name="Picture 6" descr="ch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54" y="4149080"/>
            <a:ext cx="287334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h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" y="4211523"/>
            <a:ext cx="287334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6373" y="6390548"/>
            <a:ext cx="3229483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 smtClean="0"/>
              <a:t>Summer max temp change</a:t>
            </a:r>
            <a:endParaRPr lang="en-IE" sz="20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300454" y="6425953"/>
            <a:ext cx="3229483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 smtClean="0"/>
              <a:t>Winter min temp change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351242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718" y="0"/>
            <a:ext cx="6584864" cy="1143000"/>
          </a:xfrm>
        </p:spPr>
        <p:txBody>
          <a:bodyPr/>
          <a:lstStyle/>
          <a:p>
            <a:r>
              <a:rPr lang="en-US" dirty="0"/>
              <a:t>Type of Analyses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Basin level analysis</a:t>
            </a:r>
          </a:p>
          <a:p>
            <a:r>
              <a:rPr lang="en-US" dirty="0" smtClean="0"/>
              <a:t>Upper/lower basin analysis</a:t>
            </a:r>
          </a:p>
          <a:p>
            <a:r>
              <a:rPr lang="en-US" dirty="0" smtClean="0"/>
              <a:t>Sub-basin analysis</a:t>
            </a:r>
          </a:p>
          <a:p>
            <a:r>
              <a:rPr lang="en-US" dirty="0" err="1" smtClean="0"/>
              <a:t>Clim</a:t>
            </a:r>
            <a:r>
              <a:rPr lang="en-US" dirty="0" smtClean="0"/>
              <a:t>-Index analysis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81431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IMOD_theme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888</Words>
  <Application>Microsoft Office PowerPoint</Application>
  <PresentationFormat>On-screen Show (4:3)</PresentationFormat>
  <Paragraphs>225</Paragraphs>
  <Slides>56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ICIMOD_theme</vt:lpstr>
      <vt:lpstr>Regional climate and its variability over the Hindu-Kush Himalayas: Users’ perspective </vt:lpstr>
      <vt:lpstr>Introduction </vt:lpstr>
      <vt:lpstr>The “Third Pole”</vt:lpstr>
      <vt:lpstr>The “water tower”</vt:lpstr>
      <vt:lpstr>HICAP Goal and framework</vt:lpstr>
      <vt:lpstr>HICAP Components</vt:lpstr>
      <vt:lpstr>Analysis of Historical data</vt:lpstr>
      <vt:lpstr>Type of Analyses</vt:lpstr>
      <vt:lpstr>Type of Analyses</vt:lpstr>
      <vt:lpstr>Climate scenario development</vt:lpstr>
      <vt:lpstr>ClimIndex analysis</vt:lpstr>
      <vt:lpstr>Some results</vt:lpstr>
      <vt:lpstr>Downscaling of 4 GCM (Δ method)</vt:lpstr>
      <vt:lpstr>Model selection</vt:lpstr>
      <vt:lpstr>Impact on hydrological regime</vt:lpstr>
      <vt:lpstr>Approach</vt:lpstr>
      <vt:lpstr>Spatial extent, time frame and model setup</vt:lpstr>
      <vt:lpstr>Basin scale model set-up and calibration</vt:lpstr>
      <vt:lpstr>Outflow to downstream models</vt:lpstr>
      <vt:lpstr>Model input data</vt:lpstr>
      <vt:lpstr>Model input data</vt:lpstr>
      <vt:lpstr>Model input data</vt:lpstr>
      <vt:lpstr>Model input data</vt:lpstr>
      <vt:lpstr>Model input data</vt:lpstr>
      <vt:lpstr>Model input data</vt:lpstr>
      <vt:lpstr>Model input data</vt:lpstr>
      <vt:lpstr>Climate change scenarios</vt:lpstr>
      <vt:lpstr>Glacier projections</vt:lpstr>
      <vt:lpstr>Results of hydrological modelling</vt:lpstr>
      <vt:lpstr>Calibration</vt:lpstr>
      <vt:lpstr>Calibration</vt:lpstr>
      <vt:lpstr>Validation</vt:lpstr>
      <vt:lpstr>Validation</vt:lpstr>
      <vt:lpstr>Runoff Contributions 1998-2007</vt:lpstr>
      <vt:lpstr>Runoff Contributions 1998-2007</vt:lpstr>
      <vt:lpstr>Runoff Contributions 1998-2007</vt:lpstr>
      <vt:lpstr>CLIMATE CHANGE IMPACT 2040-2050</vt:lpstr>
      <vt:lpstr>Preliminary changes in glacier extent</vt:lpstr>
      <vt:lpstr>Preliminary changes in glacier extent</vt:lpstr>
      <vt:lpstr>Preliminary changes in glacier extent</vt:lpstr>
      <vt:lpstr>Preliminary changes in glacier extent</vt:lpstr>
      <vt:lpstr>Preliminary changes in glacier extent</vt:lpstr>
      <vt:lpstr>PowerPoint Presentation</vt:lpstr>
      <vt:lpstr>Preliminary results Dudh koshi &amp; tama koshi</vt:lpstr>
      <vt:lpstr>Runoff Contributions 1998-2007</vt:lpstr>
      <vt:lpstr>Runoff Contributions 1998-2007</vt:lpstr>
      <vt:lpstr>Runoff Contributions 1998-2007</vt:lpstr>
      <vt:lpstr>Preliminary changes in stream flow</vt:lpstr>
      <vt:lpstr>Preliminary changes in stream flow</vt:lpstr>
      <vt:lpstr>Flow duration curves</vt:lpstr>
      <vt:lpstr>Flow duration curves</vt:lpstr>
      <vt:lpstr>Flow duration curves</vt:lpstr>
      <vt:lpstr>Flow duration curves</vt:lpstr>
      <vt:lpstr>Conclusions</vt:lpstr>
      <vt:lpstr>Acknowledgement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climate and its variability over the Hindu-Kush Himalayas: Users’ perspective </dc:title>
  <dc:creator>arun</dc:creator>
  <cp:lastModifiedBy>arun</cp:lastModifiedBy>
  <cp:revision>12</cp:revision>
  <dcterms:created xsi:type="dcterms:W3CDTF">2013-08-26T10:11:37Z</dcterms:created>
  <dcterms:modified xsi:type="dcterms:W3CDTF">2013-08-27T06:18:01Z</dcterms:modified>
</cp:coreProperties>
</file>